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ja3K7oyt3npJ+rDD/wc5E07WCU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customschemas.google.com/relationships/presentationmetadata" Target="meta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than Pasha" userId="9daeb1420909b32c" providerId="LiveId" clId="{E2012132-0EB7-4CF9-BEB2-12B672D5B729}"/>
    <pc:docChg chg="modSld">
      <pc:chgData name="Sulthan Pasha" userId="9daeb1420909b32c" providerId="LiveId" clId="{E2012132-0EB7-4CF9-BEB2-12B672D5B729}" dt="2023-07-07T14:19:44.843" v="2" actId="1036"/>
      <pc:docMkLst>
        <pc:docMk/>
      </pc:docMkLst>
      <pc:sldChg chg="modSp mod">
        <pc:chgData name="Sulthan Pasha" userId="9daeb1420909b32c" providerId="LiveId" clId="{E2012132-0EB7-4CF9-BEB2-12B672D5B729}" dt="2023-07-07T14:19:44.843" v="2" actId="1036"/>
        <pc:sldMkLst>
          <pc:docMk/>
          <pc:sldMk cId="0" sldId="272"/>
        </pc:sldMkLst>
        <pc:picChg chg="mod">
          <ac:chgData name="Sulthan Pasha" userId="9daeb1420909b32c" providerId="LiveId" clId="{E2012132-0EB7-4CF9-BEB2-12B672D5B729}" dt="2023-07-07T14:19:44.843" v="2" actId="1036"/>
          <ac:picMkLst>
            <pc:docMk/>
            <pc:sldMk cId="0" sldId="272"/>
            <ac:picMk id="28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827584" y="1231736"/>
            <a:ext cx="7148945" cy="24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Biology for Engineers 	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Unit 1 : Biomolecules and Their Applications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CARBOHYDRATES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7786710" y="142876"/>
            <a:ext cx="1285852" cy="1357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"/>
          <p:cNvCxnSpPr/>
          <p:nvPr/>
        </p:nvCxnSpPr>
        <p:spPr>
          <a:xfrm>
            <a:off x="827584" y="206084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198" name="Google Shape;198;p10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0"/>
          <p:cNvSpPr/>
          <p:nvPr/>
        </p:nvSpPr>
        <p:spPr>
          <a:xfrm>
            <a:off x="-32" y="642918"/>
            <a:ext cx="8572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Carbohydrates</a:t>
            </a: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200" name="Google Shape;200;p10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2" name="Google Shape;202;p10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0"/>
          <p:cNvPicPr preferRelativeResize="0"/>
          <p:nvPr/>
        </p:nvPicPr>
        <p:blipFill rotWithShape="1">
          <a:blip r:embed="rId4">
            <a:alphaModFix/>
          </a:blip>
          <a:srcRect l="51185" t="28835" r="15044" b="24838"/>
          <a:stretch/>
        </p:blipFill>
        <p:spPr>
          <a:xfrm>
            <a:off x="408173" y="1468532"/>
            <a:ext cx="7488832" cy="418088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0"/>
          <p:cNvSpPr txBox="1"/>
          <p:nvPr/>
        </p:nvSpPr>
        <p:spPr>
          <a:xfrm>
            <a:off x="1866589" y="5815109"/>
            <a:ext cx="4572000" cy="37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Cellulose derivatives used in water treatment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210" name="Google Shape;210;p11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11"/>
          <p:cNvSpPr/>
          <p:nvPr/>
        </p:nvSpPr>
        <p:spPr>
          <a:xfrm>
            <a:off x="-32" y="642918"/>
            <a:ext cx="8572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Carbohydrates</a:t>
            </a: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212" name="Google Shape;212;p11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14" name="Google Shape;214;p11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1"/>
          <p:cNvPicPr preferRelativeResize="0"/>
          <p:nvPr/>
        </p:nvPicPr>
        <p:blipFill rotWithShape="1">
          <a:blip r:embed="rId4">
            <a:alphaModFix/>
          </a:blip>
          <a:srcRect l="17283" t="15127" r="14779" b="20583"/>
          <a:stretch/>
        </p:blipFill>
        <p:spPr>
          <a:xfrm>
            <a:off x="1403648" y="1892108"/>
            <a:ext cx="6192688" cy="391315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 txBox="1"/>
          <p:nvPr/>
        </p:nvSpPr>
        <p:spPr>
          <a:xfrm>
            <a:off x="1187624" y="5724029"/>
            <a:ext cx="7499176" cy="67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Removal of Methylene blue using Cellulose modified with polymers such as polypiperazine, and hydrolyzed polyacrylamide.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222" name="Google Shape;222;p12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12"/>
          <p:cNvSpPr/>
          <p:nvPr/>
        </p:nvSpPr>
        <p:spPr>
          <a:xfrm>
            <a:off x="-32" y="642918"/>
            <a:ext cx="857256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224" name="Google Shape;224;p12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6" name="Google Shape;226;p12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155574" y="1140049"/>
            <a:ext cx="8417100" cy="5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1905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Bioplastic - PLA (Poly lactic acid) and PHA (Poly hydroxy alkanoates)</a:t>
            </a:r>
            <a:endParaRPr/>
          </a:p>
          <a:p>
            <a:pPr marL="285750" marR="0" lvl="0" indent="-2984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Bioplastics differ from conventional plastics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Bioplastics are made of chemicals which are biodegradable or compostable.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Bioplastics consists of Poly lactic acid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Biobased materials consists of starch, sugar, cellulose, lactic acid, proteins used to manufacture bioplastics.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Isolated from Corn, beet sugar, sugar cane, tapioca root etc.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Bioplastics are similar to conventional plastics and offer additional benefits includes reduced carbon footprint, waste management, composting.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233" name="Google Shape;233;p13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" name="Google Shape;234;p13"/>
          <p:cNvSpPr/>
          <p:nvPr/>
        </p:nvSpPr>
        <p:spPr>
          <a:xfrm>
            <a:off x="-32" y="642918"/>
            <a:ext cx="8572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Bio-plastics</a:t>
            </a:r>
            <a:endParaRPr sz="20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235" name="Google Shape;235;p13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7" name="Google Shape;237;p13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3"/>
          <p:cNvSpPr txBox="1"/>
          <p:nvPr/>
        </p:nvSpPr>
        <p:spPr>
          <a:xfrm>
            <a:off x="307975" y="1872463"/>
            <a:ext cx="7200900" cy="3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types of Bio Plastics: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556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Bio-based or partially biobased, non- biodegradable plastics  - PE, PP, or PET, PTT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556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Plastics that are both bio-based and biodegradable – PLA, PHA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556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Plastics that are based on fossil resources and are biodegradable – PBAT</a:t>
            </a:r>
            <a:endParaRPr sz="1600"/>
          </a:p>
          <a:p>
            <a:pPr marL="285750" marR="0" lvl="0" indent="-2984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 Bioplastics are more commonly manufactured and widespread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 bioplastic is most promising bioplastic, similar to fossil fuel based bioplastic such as PE, PP, PET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244" name="Google Shape;244;p14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14"/>
          <p:cNvSpPr/>
          <p:nvPr/>
        </p:nvSpPr>
        <p:spPr>
          <a:xfrm>
            <a:off x="-152407" y="761418"/>
            <a:ext cx="8572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Bio-Plastics</a:t>
            </a:r>
            <a:endParaRPr sz="20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246" name="Google Shape;246;p14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8" name="Google Shape;248;p14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14"/>
          <p:cNvPicPr preferRelativeResize="0"/>
          <p:nvPr/>
        </p:nvPicPr>
        <p:blipFill rotWithShape="1">
          <a:blip r:embed="rId4">
            <a:alphaModFix/>
          </a:blip>
          <a:srcRect l="26855" t="9691" r="26213" b="51309"/>
          <a:stretch/>
        </p:blipFill>
        <p:spPr>
          <a:xfrm>
            <a:off x="1204650" y="1412350"/>
            <a:ext cx="6915773" cy="49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4"/>
          <p:cNvSpPr txBox="1"/>
          <p:nvPr/>
        </p:nvSpPr>
        <p:spPr>
          <a:xfrm>
            <a:off x="2704252" y="6335393"/>
            <a:ext cx="49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Biobased and Biodegradable bioplastics 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256" name="Google Shape;256;p15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7" name="Google Shape;257;p15"/>
          <p:cNvSpPr/>
          <p:nvPr/>
        </p:nvSpPr>
        <p:spPr>
          <a:xfrm>
            <a:off x="-32" y="642918"/>
            <a:ext cx="8572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Bio-Plastics</a:t>
            </a: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258" name="Google Shape;258;p15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0" name="Google Shape;260;p15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5"/>
          <p:cNvPicPr preferRelativeResize="0"/>
          <p:nvPr/>
        </p:nvPicPr>
        <p:blipFill rotWithShape="1">
          <a:blip r:embed="rId4">
            <a:alphaModFix/>
          </a:blip>
          <a:srcRect l="27520" t="14182" r="25415" b="27201"/>
          <a:stretch/>
        </p:blipFill>
        <p:spPr>
          <a:xfrm>
            <a:off x="460375" y="1174764"/>
            <a:ext cx="8000057" cy="499343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5"/>
          <p:cNvSpPr txBox="1"/>
          <p:nvPr/>
        </p:nvSpPr>
        <p:spPr>
          <a:xfrm>
            <a:off x="2771800" y="5480296"/>
            <a:ext cx="4572000" cy="40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Life cycle of Bioplastics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268" name="Google Shape;268;p16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16"/>
          <p:cNvSpPr/>
          <p:nvPr/>
        </p:nvSpPr>
        <p:spPr>
          <a:xfrm>
            <a:off x="-32" y="642918"/>
            <a:ext cx="8572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Bio-Plastics</a:t>
            </a: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270" name="Google Shape;270;p16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2" name="Google Shape;272;p16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274550" y="1412359"/>
            <a:ext cx="8714400" cy="3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 LACTIC ACID (PLA)</a:t>
            </a:r>
            <a:endParaRPr dirty="0"/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dirty="0">
                <a:solidFill>
                  <a:schemeClr val="dk1"/>
                </a:solidFill>
              </a:rPr>
              <a:t>Polylactic acid (PLA) is </a:t>
            </a:r>
            <a:r>
              <a:rPr lang="en-US" sz="1800" b="1" dirty="0">
                <a:solidFill>
                  <a:schemeClr val="dk1"/>
                </a:solidFill>
              </a:rPr>
              <a:t>a biodegradable as well as recyclable polyester made from renewable feedstock</a:t>
            </a:r>
            <a:r>
              <a:rPr lang="en-US" sz="1800" dirty="0">
                <a:solidFill>
                  <a:schemeClr val="dk1"/>
                </a:solidFill>
              </a:rPr>
              <a:t>. </a:t>
            </a:r>
            <a:endParaRPr sz="1800" dirty="0">
              <a:solidFill>
                <a:schemeClr val="dk1"/>
              </a:solidFill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</a:pPr>
            <a:r>
              <a:rPr lang="en-US" sz="1800" dirty="0">
                <a:solidFill>
                  <a:schemeClr val="dk1"/>
                </a:solidFill>
              </a:rPr>
              <a:t>Lactic acid as the raw material is produced by fermentation of glucose or sucrose and is refined to a high purity.</a:t>
            </a:r>
            <a:endParaRPr sz="1800" dirty="0">
              <a:solidFill>
                <a:schemeClr val="dk1"/>
              </a:solidFill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⮚"/>
            </a:pPr>
            <a:r>
              <a:rPr lang="en-US" sz="1800" b="1" dirty="0">
                <a:solidFill>
                  <a:schemeClr val="dk1"/>
                </a:solidFill>
              </a:rPr>
              <a:t>Mostly produced by the fermentation of starch from crops – wheat, corn, </a:t>
            </a:r>
            <a:endParaRPr sz="1800" dirty="0"/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      sugar cane,  into lactic acid subsequent polymerization. </a:t>
            </a:r>
            <a:endParaRPr sz="1800" b="1" dirty="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-US" sz="1800" dirty="0">
                <a:solidFill>
                  <a:schemeClr val="dk1"/>
                </a:solidFill>
              </a:rPr>
              <a:t>PLA is a bioabsorbable material and is widely used in </a:t>
            </a:r>
            <a:r>
              <a:rPr lang="en-US" sz="1800" b="1" dirty="0">
                <a:solidFill>
                  <a:schemeClr val="dk1"/>
                </a:solidFill>
              </a:rPr>
              <a:t>orthopedic surgery</a:t>
            </a:r>
            <a:endParaRPr sz="1800" b="1" dirty="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-US" sz="1800" b="1" dirty="0">
                <a:solidFill>
                  <a:schemeClr val="dk1"/>
                </a:solidFill>
              </a:rPr>
              <a:t>Fixed devices such as dissolvable suture nets and absorbable steel plates are good examples of its medical applications.</a:t>
            </a: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279" name="Google Shape;279;p17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7"/>
          <p:cNvSpPr/>
          <p:nvPr/>
        </p:nvSpPr>
        <p:spPr>
          <a:xfrm>
            <a:off x="-32" y="642918"/>
            <a:ext cx="8572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Bio-Plastics</a:t>
            </a: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281" name="Google Shape;281;p17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3" name="Google Shape;283;p17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17"/>
          <p:cNvPicPr preferRelativeResize="0"/>
          <p:nvPr/>
        </p:nvPicPr>
        <p:blipFill rotWithShape="1">
          <a:blip r:embed="rId4">
            <a:alphaModFix/>
          </a:blip>
          <a:srcRect l="32573" t="17254" r="34321" b="15855"/>
          <a:stretch/>
        </p:blipFill>
        <p:spPr>
          <a:xfrm rot="5400000">
            <a:off x="1796797" y="776698"/>
            <a:ext cx="5245549" cy="725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7"/>
          <p:cNvSpPr txBox="1"/>
          <p:nvPr/>
        </p:nvSpPr>
        <p:spPr>
          <a:xfrm>
            <a:off x="1331640" y="6163360"/>
            <a:ext cx="4572000" cy="37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Figure: Steps in Production of PLA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/>
          <p:nvPr/>
        </p:nvSpPr>
        <p:spPr>
          <a:xfrm>
            <a:off x="81836" y="142852"/>
            <a:ext cx="387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291" name="Google Shape;291;p18"/>
          <p:cNvCxnSpPr/>
          <p:nvPr/>
        </p:nvCxnSpPr>
        <p:spPr>
          <a:xfrm>
            <a:off x="0" y="1204898"/>
            <a:ext cx="7904100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Google Shape;292;p18"/>
          <p:cNvSpPr/>
          <p:nvPr/>
        </p:nvSpPr>
        <p:spPr>
          <a:xfrm>
            <a:off x="-457225" y="642922"/>
            <a:ext cx="857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Bio-plastics</a:t>
            </a:r>
            <a:endParaRPr/>
          </a:p>
        </p:txBody>
      </p:sp>
      <p:pic>
        <p:nvPicPr>
          <p:cNvPr id="293" name="Google Shape;293;p18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5" name="Google Shape;295;p18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18"/>
          <p:cNvPicPr preferRelativeResize="0"/>
          <p:nvPr/>
        </p:nvPicPr>
        <p:blipFill rotWithShape="1">
          <a:blip r:embed="rId4">
            <a:alphaModFix/>
          </a:blip>
          <a:srcRect l="24483" t="32694" r="30781" b="26534"/>
          <a:stretch/>
        </p:blipFill>
        <p:spPr>
          <a:xfrm>
            <a:off x="116650" y="1384225"/>
            <a:ext cx="8729050" cy="54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/>
          <p:nvPr/>
        </p:nvSpPr>
        <p:spPr>
          <a:xfrm>
            <a:off x="81836" y="66652"/>
            <a:ext cx="387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302" name="Google Shape;302;p19"/>
          <p:cNvCxnSpPr/>
          <p:nvPr/>
        </p:nvCxnSpPr>
        <p:spPr>
          <a:xfrm>
            <a:off x="0" y="1281098"/>
            <a:ext cx="7904100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19"/>
          <p:cNvSpPr/>
          <p:nvPr/>
        </p:nvSpPr>
        <p:spPr>
          <a:xfrm>
            <a:off x="-457225" y="642922"/>
            <a:ext cx="8572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Bio-plastics</a:t>
            </a: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304" name="Google Shape;304;p19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6" name="Google Shape;306;p19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9"/>
          <p:cNvSpPr txBox="1"/>
          <p:nvPr/>
        </p:nvSpPr>
        <p:spPr>
          <a:xfrm>
            <a:off x="460374" y="1500862"/>
            <a:ext cx="77550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PLA production its properties such as Physical and thermal properties, mechanical properties, permeability, degradation, recyclability, sustainability and environmental impact has to be studied.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9"/>
          <p:cNvSpPr txBox="1"/>
          <p:nvPr/>
        </p:nvSpPr>
        <p:spPr>
          <a:xfrm>
            <a:off x="582489" y="2726506"/>
            <a:ext cx="7632848" cy="206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 polymers plastics are also used in medical and pharmaceutical purposes.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 plastics are highly stable and transparent.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Disadvantage of PLA plastic is, it softens at 60</a:t>
            </a: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℃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 suitable for packages of hot drinks and foods. Therefore, it has to be copolymerize with heat resistant polymers.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93" name="Google Shape;93;p2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"/>
          <p:cNvSpPr/>
          <p:nvPr/>
        </p:nvSpPr>
        <p:spPr>
          <a:xfrm>
            <a:off x="-32" y="642918"/>
            <a:ext cx="8572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Carbohydrates</a:t>
            </a: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95" name="Google Shape;95;p2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7" name="Google Shape;97;p2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14282" y="1571612"/>
            <a:ext cx="5725870" cy="208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General Introduction about Carbohydrates</a:t>
            </a:r>
            <a:endParaRPr/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Types</a:t>
            </a:r>
            <a:endParaRPr/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Cellulose</a:t>
            </a:r>
            <a:endParaRPr/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Cellulose based water filters</a:t>
            </a:r>
            <a:endParaRPr/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Methods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326" name="Google Shape;326;p21"/>
          <p:cNvCxnSpPr/>
          <p:nvPr/>
        </p:nvCxnSpPr>
        <p:spPr>
          <a:xfrm>
            <a:off x="0" y="1204898"/>
            <a:ext cx="7904100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7" name="Google Shape;327;p21"/>
          <p:cNvSpPr/>
          <p:nvPr/>
        </p:nvSpPr>
        <p:spPr>
          <a:xfrm>
            <a:off x="-25" y="642922"/>
            <a:ext cx="857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Bio-plastics</a:t>
            </a:r>
            <a:endParaRPr sz="20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328" name="Google Shape;328;p21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30" name="Google Shape;330;p21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101" y="1357299"/>
            <a:ext cx="7568869" cy="45183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 txBox="1"/>
          <p:nvPr/>
        </p:nvSpPr>
        <p:spPr>
          <a:xfrm>
            <a:off x="633043" y="6101210"/>
            <a:ext cx="612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Manufacturer: Evonik, Nature works, Danimer Scientific, etc.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338" name="Google Shape;338;p22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9" name="Google Shape;339;p22"/>
          <p:cNvSpPr/>
          <p:nvPr/>
        </p:nvSpPr>
        <p:spPr>
          <a:xfrm>
            <a:off x="-32" y="642918"/>
            <a:ext cx="8572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Bio-plastics</a:t>
            </a:r>
            <a:endParaRPr sz="20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340" name="Google Shape;340;p22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42" name="Google Shape;342;p22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2"/>
          <p:cNvSpPr txBox="1"/>
          <p:nvPr/>
        </p:nvSpPr>
        <p:spPr>
          <a:xfrm>
            <a:off x="323528" y="1700808"/>
            <a:ext cx="77769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POLYHYDROXYALKANOATE (PHA)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Biodegradable,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biocompatable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plastics 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commercial PHA are poly-hydroxybutyrate(PHB),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polyhydroxybutarate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co- valerate (PHBV)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mechanical properties like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crystalanity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PHB is brittle and restricted its usage.. PHBV is soft and commercially viable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Microorganisms like bacteria is used to produce PHA using fermentation process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Bacterial fermentation using various feedstock – corn. Sugar, vegetable oils resulting in PHA</a:t>
            </a:r>
            <a:endParaRPr dirty="0"/>
          </a:p>
          <a:p>
            <a:pPr marL="285750" marR="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withstand temperature up to 180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℃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349" name="Google Shape;349;p23"/>
          <p:cNvCxnSpPr/>
          <p:nvPr/>
        </p:nvCxnSpPr>
        <p:spPr>
          <a:xfrm>
            <a:off x="0" y="1204898"/>
            <a:ext cx="7904100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23"/>
          <p:cNvSpPr/>
          <p:nvPr/>
        </p:nvSpPr>
        <p:spPr>
          <a:xfrm>
            <a:off x="-25" y="642923"/>
            <a:ext cx="857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Bio-plastics</a:t>
            </a:r>
            <a:endParaRPr sz="20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351" name="Google Shape;351;p23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53" name="Google Shape;353;p23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23"/>
          <p:cNvPicPr preferRelativeResize="0"/>
          <p:nvPr/>
        </p:nvPicPr>
        <p:blipFill rotWithShape="1">
          <a:blip r:embed="rId4">
            <a:alphaModFix/>
          </a:blip>
          <a:srcRect l="20274" t="10045" r="23000" b="21015"/>
          <a:stretch/>
        </p:blipFill>
        <p:spPr>
          <a:xfrm>
            <a:off x="712825" y="1376237"/>
            <a:ext cx="6478450" cy="472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3"/>
          <p:cNvSpPr txBox="1"/>
          <p:nvPr/>
        </p:nvSpPr>
        <p:spPr>
          <a:xfrm>
            <a:off x="2555776" y="6315038"/>
            <a:ext cx="236609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PHA MANUFACTURE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361" name="Google Shape;361;p24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2" name="Google Shape;362;p24"/>
          <p:cNvSpPr/>
          <p:nvPr/>
        </p:nvSpPr>
        <p:spPr>
          <a:xfrm>
            <a:off x="-32" y="642918"/>
            <a:ext cx="8572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Bio-plastics</a:t>
            </a:r>
            <a:endParaRPr sz="2000" b="1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363" name="Google Shape;363;p24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65" name="Google Shape;365;p24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4"/>
          <p:cNvSpPr txBox="1"/>
          <p:nvPr/>
        </p:nvSpPr>
        <p:spPr>
          <a:xfrm>
            <a:off x="460364" y="1480802"/>
            <a:ext cx="7928100" cy="4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PHA production its properties such as Physical and thermal properties, mechanical properties, permeability, degradation, recyclability, sustainability and environmental impact has to be studied.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 Manufacturer: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Bioon, Metabolix, BioMatera,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Noto Sans Symbols"/>
              <a:buChar char="⮚"/>
            </a:pPr>
            <a:r>
              <a:rPr lang="en-US" sz="2000" b="1" i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Therefore, bio-based polymers are moving towards becoming the favourable option to be utilized in polymer manufacturing, food packaging, and medical applications. </a:t>
            </a:r>
            <a:endParaRPr sz="2000" b="1" i="1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Calibri"/>
              <a:buChar char="⮚"/>
            </a:pPr>
            <a:r>
              <a:rPr lang="en-US" sz="2000" b="1" i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Applications :</a:t>
            </a:r>
            <a:endParaRPr sz="2000" b="1" i="1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Medical Field :   Biodegradable implants ,drug carrier, biocontrol agents, tissue engineering etc.</a:t>
            </a:r>
            <a:endParaRPr sz="2000" b="1" i="1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Promoted as biodegradable plastics</a:t>
            </a:r>
            <a:endParaRPr sz="2000" b="1" i="1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0" y="130710"/>
            <a:ext cx="38779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Biology for Engineers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Carbohydrates</a:t>
            </a:r>
            <a:endParaRPr/>
          </a:p>
        </p:txBody>
      </p:sp>
      <p:cxnSp>
        <p:nvCxnSpPr>
          <p:cNvPr id="104" name="Google Shape;104;p3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3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7" name="Google Shape;107;p3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285720" y="2071678"/>
            <a:ext cx="8001056" cy="291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CARBOHYDRATES ARE BIOLOGICAL MACROMOLECULES LIKE PROTEINS, LIPIDS, VITAMNS, etc.</a:t>
            </a:r>
            <a:endParaRPr/>
          </a:p>
          <a:p>
            <a:pPr marL="7429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CARBOHYDRATES – CONSISTS OF CARBON, HYDROGEN AND OXYGEN ATOMS </a:t>
            </a:r>
            <a:endParaRPr/>
          </a:p>
          <a:p>
            <a:pPr marL="7429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EMPIRICAL FORMULA – C</a:t>
            </a:r>
            <a:r>
              <a:rPr lang="en-US" sz="1800" b="1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lang="en-US" sz="1800" b="1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O)</a:t>
            </a:r>
            <a:r>
              <a:rPr lang="en-US" sz="1800" b="1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Glucose, Sucrose, Starch, Cellulose</a:t>
            </a:r>
            <a:endParaRPr/>
          </a:p>
          <a:p>
            <a:pPr marL="4572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4"/>
          <p:cNvCxnSpPr/>
          <p:nvPr/>
        </p:nvCxnSpPr>
        <p:spPr>
          <a:xfrm>
            <a:off x="0" y="1052736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4"/>
          <p:cNvSpPr/>
          <p:nvPr/>
        </p:nvSpPr>
        <p:spPr>
          <a:xfrm>
            <a:off x="-540568" y="181759"/>
            <a:ext cx="85725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 Carbohydrates</a:t>
            </a:r>
            <a:endParaRPr/>
          </a:p>
        </p:txBody>
      </p:sp>
      <p:pic>
        <p:nvPicPr>
          <p:cNvPr id="115" name="Google Shape;115;p4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7" name="Google Shape;117;p4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214282" y="1571612"/>
            <a:ext cx="8229600" cy="468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Carbohydrates are classified based on their chemical compounds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Monosaccharides  - Glucose, Fructose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Disaccharides – Sucrose, Lactose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Oligosaccharides – Maltodextrin, Raffinose</a:t>
            </a:r>
            <a:endParaRPr/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Polysaccharides  - Starch, Cellulose, Chitin,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Glucose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343707" y="189985"/>
            <a:ext cx="28772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8475" y="3992450"/>
            <a:ext cx="2179058" cy="23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 descr="Image of Picture of glucose powd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602" y="3992439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5"/>
          <p:cNvCxnSpPr/>
          <p:nvPr/>
        </p:nvCxnSpPr>
        <p:spPr>
          <a:xfrm>
            <a:off x="0" y="1052736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p5"/>
          <p:cNvSpPr/>
          <p:nvPr/>
        </p:nvSpPr>
        <p:spPr>
          <a:xfrm>
            <a:off x="-540568" y="181759"/>
            <a:ext cx="85725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 Carbohydrates</a:t>
            </a:r>
            <a:endParaRPr/>
          </a:p>
        </p:txBody>
      </p:sp>
      <p:pic>
        <p:nvPicPr>
          <p:cNvPr id="128" name="Google Shape;128;p5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0" name="Google Shape;130;p5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214282" y="1571612"/>
            <a:ext cx="8229600" cy="468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343707" y="189985"/>
            <a:ext cx="28772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460375" y="1224695"/>
            <a:ext cx="4840664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Sucrose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713" y="1787184"/>
            <a:ext cx="3600400" cy="196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 descr="What is sucrose? - Level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8064" y="1797896"/>
            <a:ext cx="2223289" cy="18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460375" y="3921831"/>
            <a:ext cx="4840664" cy="37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Oligosaccharide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 descr="Oligosaccharides Definition, Benefits, Food Exampl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0118" y="4430686"/>
            <a:ext cx="3439834" cy="166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 descr="220+ Polysaccharide Stock Photos, Pictures &amp; Royalty-Free ..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4795179" y="4239868"/>
            <a:ext cx="3880225" cy="218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5305558" y="3864316"/>
            <a:ext cx="4840664" cy="37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Polysaccharide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6"/>
          <p:cNvCxnSpPr/>
          <p:nvPr/>
        </p:nvCxnSpPr>
        <p:spPr>
          <a:xfrm>
            <a:off x="0" y="1052736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6"/>
          <p:cNvSpPr/>
          <p:nvPr/>
        </p:nvSpPr>
        <p:spPr>
          <a:xfrm>
            <a:off x="-540568" y="181759"/>
            <a:ext cx="85725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 Carbohydrates</a:t>
            </a:r>
            <a:endParaRPr/>
          </a:p>
        </p:txBody>
      </p:sp>
      <p:pic>
        <p:nvPicPr>
          <p:cNvPr id="146" name="Google Shape;146;p6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8" name="Google Shape;148;p6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214282" y="1571612"/>
            <a:ext cx="8229600" cy="468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343707" y="189985"/>
            <a:ext cx="28772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539552" y="1385945"/>
            <a:ext cx="4840664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CELLULOSE BASED WATER FILTERS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899592" y="1999268"/>
            <a:ext cx="4840664" cy="37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Cellulose is a Polysaccharide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867086" y="3518700"/>
            <a:ext cx="7776864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global market indicates that the cellulose market’s size was estimated to be USD 211.68 billion in 2019 with an expected increase of compound annual growth rate (CAGR) by 2.9% from 2020 to 2026.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843837" y="2409556"/>
            <a:ext cx="7456326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Cellulose is used for several important industries such as paper making, Cellophane, textiles as well as additives for food and pharmaceuticals and fuel sources cellulosic ethanol.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1115616" y="4910836"/>
            <a:ext cx="4840664" cy="37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for water remediation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7"/>
          <p:cNvCxnSpPr/>
          <p:nvPr/>
        </p:nvCxnSpPr>
        <p:spPr>
          <a:xfrm>
            <a:off x="0" y="1052736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p7"/>
          <p:cNvSpPr/>
          <p:nvPr/>
        </p:nvSpPr>
        <p:spPr>
          <a:xfrm>
            <a:off x="-540568" y="181759"/>
            <a:ext cx="85725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 Carbohydrates</a:t>
            </a:r>
            <a:endParaRPr/>
          </a:p>
        </p:txBody>
      </p:sp>
      <p:pic>
        <p:nvPicPr>
          <p:cNvPr id="162" name="Google Shape;162;p7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64" name="Google Shape;164;p7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343707" y="189985"/>
            <a:ext cx="28772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628387" y="1747197"/>
            <a:ext cx="7904053" cy="6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Advantageous because they are natural biopolymers, highly biocompatible, having several functional groups.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611560" y="1371645"/>
            <a:ext cx="4840664" cy="37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for water remediation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791580" y="2667721"/>
            <a:ext cx="75609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Cellulose are prepared in several ways – such as cellulose nano crystals, cellulose nanofibrils, derivatives of Oxidized Cellulose Nanofibrils.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Presence of functional groups such as carboxylic and hydroxyl groups covalently bind to organic moieties helps in specific applications.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Cellulose biopolymers with nanoparticles such as Ag nano particles, graphene oxide, zinc oxide nanoparticles can be used for remediation of water.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removes water contaminants such as – heavy metal ions, organic dyes, drugs and micro-organisms.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Cellulose can be functionalized by amination, xanthation, sulfonation, thiols, and phosphorylation in adsorption techniques.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174" name="Google Shape;174;p8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8"/>
          <p:cNvSpPr/>
          <p:nvPr/>
        </p:nvSpPr>
        <p:spPr>
          <a:xfrm>
            <a:off x="-32" y="642918"/>
            <a:ext cx="8572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Carbohydrates</a:t>
            </a: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176" name="Google Shape;176;p8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78" name="Google Shape;178;p8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 l="60357" t="31199" r="10127" b="33111"/>
          <a:stretch/>
        </p:blipFill>
        <p:spPr>
          <a:xfrm>
            <a:off x="827584" y="1894938"/>
            <a:ext cx="7387754" cy="34782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 txBox="1"/>
          <p:nvPr/>
        </p:nvSpPr>
        <p:spPr>
          <a:xfrm>
            <a:off x="1259632" y="5877272"/>
            <a:ext cx="31002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CELLULOSE BASED WATER FILTERS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/>
          <p:nvPr/>
        </p:nvSpPr>
        <p:spPr>
          <a:xfrm>
            <a:off x="462836" y="142852"/>
            <a:ext cx="38779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 for Engineers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cxnSp>
        <p:nvCxnSpPr>
          <p:cNvPr id="186" name="Google Shape;186;p9"/>
          <p:cNvCxnSpPr/>
          <p:nvPr/>
        </p:nvCxnSpPr>
        <p:spPr>
          <a:xfrm>
            <a:off x="0" y="1357298"/>
            <a:ext cx="7904054" cy="0"/>
          </a:xfrm>
          <a:prstGeom prst="straightConnector1">
            <a:avLst/>
          </a:prstGeom>
          <a:noFill/>
          <a:ln w="3810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9"/>
          <p:cNvSpPr/>
          <p:nvPr/>
        </p:nvSpPr>
        <p:spPr>
          <a:xfrm>
            <a:off x="-32" y="642918"/>
            <a:ext cx="8572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Carbohydrates</a:t>
            </a:r>
            <a:r>
              <a:rPr lang="en-US" sz="2000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/>
          </a:p>
        </p:txBody>
      </p:sp>
      <p:pic>
        <p:nvPicPr>
          <p:cNvPr id="188" name="Google Shape;188;p9" descr="C:\Users\DSCE-COE\Desktop\template.jpg"/>
          <p:cNvPicPr preferRelativeResize="0"/>
          <p:nvPr/>
        </p:nvPicPr>
        <p:blipFill rotWithShape="1">
          <a:blip r:embed="rId3">
            <a:alphaModFix/>
          </a:blip>
          <a:srcRect l="2565" r="82206" b="35663"/>
          <a:stretch/>
        </p:blipFill>
        <p:spPr>
          <a:xfrm>
            <a:off x="8215338" y="142852"/>
            <a:ext cx="85722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0" name="Google Shape;190;p9" descr="https://peachyessay.com/wp-content/webp-express/webp-images/uploads/2018/09/Screenshot_17-1.jpg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4">
            <a:alphaModFix/>
          </a:blip>
          <a:srcRect l="16752" t="23162" r="13980" b="24365"/>
          <a:stretch/>
        </p:blipFill>
        <p:spPr>
          <a:xfrm>
            <a:off x="460375" y="1935480"/>
            <a:ext cx="7568009" cy="39417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 txBox="1"/>
          <p:nvPr/>
        </p:nvSpPr>
        <p:spPr>
          <a:xfrm>
            <a:off x="827584" y="6212617"/>
            <a:ext cx="4572000" cy="37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contaminants and removal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1082</Words>
  <Application>Microsoft Office PowerPoint</Application>
  <PresentationFormat>On-screen Show (4:3)</PresentationFormat>
  <Paragraphs>172</Paragraphs>
  <Slides>23</Slides>
  <Notes>23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</vt:lpstr>
      <vt:lpstr>Noto Sans Symbols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Prashantha Karunakar</dc:creator>
  <cp:lastModifiedBy>Sulthan Pasha</cp:lastModifiedBy>
  <cp:revision>3</cp:revision>
  <dcterms:created xsi:type="dcterms:W3CDTF">2022-12-29T06:50:08Z</dcterms:created>
  <dcterms:modified xsi:type="dcterms:W3CDTF">2023-07-07T14:19:52Z</dcterms:modified>
</cp:coreProperties>
</file>